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56" r:id="rId5"/>
    <p:sldId id="257" r:id="rId6"/>
    <p:sldId id="268" r:id="rId7"/>
    <p:sldId id="266" r:id="rId8"/>
    <p:sldId id="259" r:id="rId9"/>
    <p:sldId id="272" r:id="rId10"/>
    <p:sldId id="261" r:id="rId11"/>
    <p:sldId id="269" r:id="rId12"/>
    <p:sldId id="275" r:id="rId13"/>
    <p:sldId id="273" r:id="rId14"/>
    <p:sldId id="276" r:id="rId15"/>
    <p:sldId id="274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94714" autoAdjust="0"/>
  </p:normalViewPr>
  <p:slideViewPr>
    <p:cSldViewPr>
      <p:cViewPr varScale="1">
        <p:scale>
          <a:sx n="93" d="100"/>
          <a:sy n="93" d="100"/>
        </p:scale>
        <p:origin x="160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78C27-BD3E-5C48-9D05-1BD84024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ED41D-080A-C44A-9BE9-76594132689C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6C287-99CC-084F-9D9D-BEC46E36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9D8D0-3EDB-644A-8B46-DB4BC8BB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5AAED-9C6F-9F43-B0FF-2DCBE6E3C4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113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A91E0-042B-9D49-8463-8F63A3316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6BFD9-41FA-EA4A-8455-74DB69D1825F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0B405-0938-6847-95E4-E5631526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A00FC-E459-C04D-9B76-05F7E537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B918A-5B34-5441-98E7-5B041DA026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3066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B698-B63C-A148-A9F1-156FCE000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E06D4-CABB-4945-BE77-EA35C7E4A88A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7CB9-9483-2842-9D3B-745D2D660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44D71-5708-804C-84FA-5E1B350C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774D4-6BAD-5A4C-80FD-63C29D1B2C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482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76FB2-2B3F-B846-9692-26BFC35D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69E15-F9BA-7A41-BD05-12ECA5F5D8EE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C7277-F01F-4F42-9849-8B63F324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3A61F-43FE-BE4D-88ED-BE0B2F71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978C4-F4AC-7B49-8C72-9F0AE1E554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09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68E79-B45F-C44E-8B69-1471E3AB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9FC2B-25B6-4C48-B78F-9955BBA4102C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9EBCF-969F-B34B-935B-42F94F0C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F9E2A-02E6-0641-86B6-EB436F2D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34A51-EAD6-0141-8AB7-96C0320E8C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5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189A1CA-7E34-2D44-8D85-4234E844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408FF-3BAD-2740-B2F0-47AB57C6D47F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1898C93-FC26-0942-98BB-8A4E9507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FC237E-AFE8-9D4F-96AA-B1D66FD6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84BF6-9EC7-0042-B90F-3CC9A93185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345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FB1356-EA9E-914C-A9A0-C278BA4C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CFED4-0CA3-3742-8C1D-DBAA28BB83C3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887BDE4-B81C-0A49-951F-3E25D8F2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2D4789-A754-344A-96F7-B9DD2519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B6A96-6288-CB49-8D8B-2F2353E471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1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B8C785C-A48C-8A4B-8411-FCF00D3F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F8639-1F3D-8C4B-94D4-7C0E4A063704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8A33BDF-40F4-0F44-B63C-16CAA0F8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119629C-01C1-0B44-9355-D6ACBFA4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744B3-6E4B-EC4A-B358-101A19C5B9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90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25FD7DF-B7F1-0449-95BB-C19F4338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ADC9C-B61B-3742-856B-16FAE12FAF4D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3F9CDD9-150B-C14A-B436-137419E2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49E4E2E-B0EF-9A4E-A950-1B95730A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4CB93-3E69-584A-B1B2-F6EDE7D7B8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17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04EDCDE-8EA3-124E-9B64-D9EA6900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B3695-7A35-BA48-ABDD-29AEEED8F35D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7EA9A5D-F425-C846-AFA6-1AF7A724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E59B10-80F6-494D-82DA-34A6652F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A5BC5-A5CE-E64A-A518-2054BD245D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DF117F3-194A-D748-A0D6-6B53DB6CA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B185D-2532-F94F-889D-03C2182F45D7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4FD6B26-B8D7-DA47-8A41-319F343A7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A4C4F0-EBB3-FA42-9BD5-8AE836CF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C988E-3E66-AE4C-A982-751164E97E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06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D6D377C-360F-0040-9B10-4D7847F164F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670BF6C-F495-AE4C-A7EF-2B98A27D295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B4199-8B64-174C-8FA9-FB9B9FF59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E9F33BB-DA5D-9645-A659-EC31BC53E94F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61378-A2CC-7443-BAB7-16297D31E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CD4F1-9892-964C-8B13-6518CE4AA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48A2CEF-B924-3244-A4E3-25009E7F75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FEA7-8E98-794B-8985-E4E5274BA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625F-D4C8-8C49-8DFA-450B5B35BD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Particle Tracking for MODFLOW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5">
            <a:extLst>
              <a:ext uri="{FF2B5EF4-FFF2-40B4-BE49-F238E27FC236}">
                <a16:creationId xmlns:a16="http://schemas.microsoft.com/office/drawing/2014/main" id="{A52230B6-ECB4-CE42-B64E-50B244462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"/>
          <a:stretch/>
        </p:blipFill>
        <p:spPr bwMode="auto">
          <a:xfrm>
            <a:off x="593725" y="1600200"/>
            <a:ext cx="7956550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TextBox 1">
            <a:extLst>
              <a:ext uri="{FF2B5EF4-FFF2-40B4-BE49-F238E27FC236}">
                <a16:creationId xmlns:a16="http://schemas.microsoft.com/office/drawing/2014/main" id="{4CE7DBFA-D04B-BB4F-8E5C-1091712C9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0" y="420688"/>
            <a:ext cx="43783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/>
              <a:t>Head in Layers 1 and 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3">
            <a:extLst>
              <a:ext uri="{FF2B5EF4-FFF2-40B4-BE49-F238E27FC236}">
                <a16:creationId xmlns:a16="http://schemas.microsoft.com/office/drawing/2014/main" id="{A05E4096-C37A-0D4D-AB83-2FE91D3E4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819150"/>
            <a:ext cx="3101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Output Options</a:t>
            </a:r>
          </a:p>
        </p:txBody>
      </p:sp>
      <p:sp>
        <p:nvSpPr>
          <p:cNvPr id="21506" name="TextBox 4">
            <a:extLst>
              <a:ext uri="{FF2B5EF4-FFF2-40B4-BE49-F238E27FC236}">
                <a16:creationId xmlns:a16="http://schemas.microsoft.com/office/drawing/2014/main" id="{E2AFF651-C423-DD45-9C6B-1BF0B7A46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57400"/>
            <a:ext cx="80835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Endpoint simulation</a:t>
            </a:r>
            <a:br>
              <a:rPr lang="en-US" altLang="en-US" sz="2400"/>
            </a:br>
            <a:r>
              <a:rPr lang="en-US" altLang="en-US" sz="2400"/>
              <a:t>	produces an </a:t>
            </a:r>
            <a:r>
              <a:rPr lang="en-US" altLang="en-US" sz="2400" i="1">
                <a:solidFill>
                  <a:srgbClr val="0070C0"/>
                </a:solidFill>
              </a:rPr>
              <a:t>endpoint file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/>
              <a:t>Pathline simulation</a:t>
            </a:r>
            <a:br>
              <a:rPr lang="en-US" altLang="en-US" sz="2400"/>
            </a:br>
            <a:r>
              <a:rPr lang="en-US" altLang="en-US" sz="2400"/>
              <a:t>	produces a </a:t>
            </a:r>
            <a:r>
              <a:rPr lang="en-US" altLang="en-US" sz="2400" i="1">
                <a:solidFill>
                  <a:srgbClr val="0070C0"/>
                </a:solidFill>
              </a:rPr>
              <a:t>pathline file </a:t>
            </a:r>
            <a:r>
              <a:rPr lang="en-US" altLang="en-US" sz="2400"/>
              <a:t>in addition to an </a:t>
            </a:r>
            <a:r>
              <a:rPr lang="en-US" altLang="en-US" sz="2400" i="1">
                <a:solidFill>
                  <a:srgbClr val="0070C0"/>
                </a:solidFill>
              </a:rPr>
              <a:t>endpoint file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/>
              <a:t>Timeseries simulation</a:t>
            </a:r>
            <a:br>
              <a:rPr lang="en-US" altLang="en-US" sz="2400"/>
            </a:br>
            <a:r>
              <a:rPr lang="en-US" altLang="en-US" sz="2400"/>
              <a:t>	produces a </a:t>
            </a:r>
            <a:r>
              <a:rPr lang="en-US" altLang="en-US" sz="2400" i="1">
                <a:solidFill>
                  <a:srgbClr val="0070C0"/>
                </a:solidFill>
              </a:rPr>
              <a:t>timeseries file </a:t>
            </a:r>
            <a:r>
              <a:rPr lang="en-US" altLang="en-US" sz="2400"/>
              <a:t>in addition to an </a:t>
            </a:r>
            <a:r>
              <a:rPr lang="en-US" altLang="en-US" sz="2400" i="1">
                <a:solidFill>
                  <a:srgbClr val="0070C0"/>
                </a:solidFill>
              </a:rPr>
              <a:t>endpoint file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3349A-F0E1-0949-BB16-E26687015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3F2B0-702A-9B46-9926-DC1CB3E9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" y="1417638"/>
            <a:ext cx="7557025" cy="50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9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2B21E-21AB-1A4D-AC9A-BD6E14DD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Pathlines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E06C6-7D89-4C4E-9BB1-BAD6776B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1655209"/>
            <a:ext cx="6870023" cy="45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2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7A22-4511-F040-9699-CC62226E8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Unstructured Grid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84D02-334C-4A4E-B70D-92A57A8B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8" y="1676400"/>
            <a:ext cx="6870023" cy="45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1258-087D-0246-BFE9-B40D12C5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7138D-4733-7B4F-9DFD-7FF5B1B18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7557025" cy="270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0622-2B3B-7140-A2C7-0E0AF7DA5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34D3F-34C9-A74C-9831-C4C7DD22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992" y="2419046"/>
            <a:ext cx="1698008" cy="2185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8ADD3-3055-A449-A76C-C554A25B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79" y="2362200"/>
            <a:ext cx="1759621" cy="222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FFB00-FC4D-974F-A533-67EAB724E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000" y="2244514"/>
            <a:ext cx="1900591" cy="2403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963FF5-C8A8-134B-82E1-FC77F70B9D15}"/>
              </a:ext>
            </a:extLst>
          </p:cNvPr>
          <p:cNvSpPr txBox="1"/>
          <p:nvPr/>
        </p:nvSpPr>
        <p:spPr>
          <a:xfrm>
            <a:off x="2752323" y="1828800"/>
            <a:ext cx="150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3, 4,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9A7EAA-171A-CC40-BD21-C8091803790F}"/>
              </a:ext>
            </a:extLst>
          </p:cNvPr>
          <p:cNvSpPr txBox="1"/>
          <p:nvPr/>
        </p:nvSpPr>
        <p:spPr>
          <a:xfrm>
            <a:off x="5119732" y="1840468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AF661-EAFE-984F-B5D0-5E64B495F4B8}"/>
              </a:ext>
            </a:extLst>
          </p:cNvPr>
          <p:cNvSpPr txBox="1"/>
          <p:nvPr/>
        </p:nvSpPr>
        <p:spPr>
          <a:xfrm>
            <a:off x="7315200" y="1840468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200178-B45A-7D47-B824-4924E8E9C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40" y="2202754"/>
            <a:ext cx="1880218" cy="25216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B7E04C-9A17-1C40-A735-968194B386A0}"/>
              </a:ext>
            </a:extLst>
          </p:cNvPr>
          <p:cNvSpPr txBox="1"/>
          <p:nvPr/>
        </p:nvSpPr>
        <p:spPr>
          <a:xfrm>
            <a:off x="773080" y="1828800"/>
            <a:ext cx="128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1,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B0C6B-BC22-2D40-9694-903F122F7C34}"/>
              </a:ext>
            </a:extLst>
          </p:cNvPr>
          <p:cNvSpPr txBox="1"/>
          <p:nvPr/>
        </p:nvSpPr>
        <p:spPr>
          <a:xfrm>
            <a:off x="767007" y="4844350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Steady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E4B715-C8CA-8344-A73A-ABF96F4817D4}"/>
              </a:ext>
            </a:extLst>
          </p:cNvPr>
          <p:cNvSpPr txBox="1"/>
          <p:nvPr/>
        </p:nvSpPr>
        <p:spPr>
          <a:xfrm>
            <a:off x="2719998" y="4844350"/>
            <a:ext cx="10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5B64A3-F320-6348-8B87-EED9D81CA211}"/>
              </a:ext>
            </a:extLst>
          </p:cNvPr>
          <p:cNvSpPr txBox="1"/>
          <p:nvPr/>
        </p:nvSpPr>
        <p:spPr>
          <a:xfrm>
            <a:off x="4909776" y="4844350"/>
            <a:ext cx="1567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Redesign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086DB-FE10-584E-A922-C503CD90D3A9}"/>
              </a:ext>
            </a:extLst>
          </p:cNvPr>
          <p:cNvSpPr txBox="1"/>
          <p:nvPr/>
        </p:nvSpPr>
        <p:spPr>
          <a:xfrm>
            <a:off x="6940949" y="4844350"/>
            <a:ext cx="19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Unstructured Grids</a:t>
            </a:r>
          </a:p>
        </p:txBody>
      </p:sp>
    </p:spTree>
    <p:extLst>
      <p:ext uri="{BB962C8B-B14F-4D97-AF65-F5344CB8AC3E}">
        <p14:creationId xmlns:p14="http://schemas.microsoft.com/office/powerpoint/2010/main" val="2333073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256E-D7CF-4F48-961C-C5432F0F2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0A3B2-D86F-1A4E-9306-1F7532A2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2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76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>
            <a:extLst>
              <a:ext uri="{FF2B5EF4-FFF2-40B4-BE49-F238E27FC236}">
                <a16:creationId xmlns:a16="http://schemas.microsoft.com/office/drawing/2014/main" id="{514A985B-80BB-7B47-AF8B-72489760A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78038"/>
            <a:ext cx="529590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extBox 1">
            <a:extLst>
              <a:ext uri="{FF2B5EF4-FFF2-40B4-BE49-F238E27FC236}">
                <a16:creationId xmlns:a16="http://schemas.microsoft.com/office/drawing/2014/main" id="{97921150-03C4-0742-99FB-2C041155E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0" y="457200"/>
            <a:ext cx="6940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Cell-by-Cell Output from MODFLOW</a:t>
            </a:r>
            <a:br>
              <a:rPr lang="en-US" altLang="en-US" sz="3600"/>
            </a:br>
            <a:r>
              <a:rPr lang="en-US" altLang="en-US" sz="3600"/>
              <a:t>is used by MODPATH</a:t>
            </a:r>
          </a:p>
        </p:txBody>
      </p:sp>
      <p:sp>
        <p:nvSpPr>
          <p:cNvPr id="14339" name="TextBox 2">
            <a:extLst>
              <a:ext uri="{FF2B5EF4-FFF2-40B4-BE49-F238E27FC236}">
                <a16:creationId xmlns:a16="http://schemas.microsoft.com/office/drawing/2014/main" id="{0D6901F7-09E2-674C-A37D-49BCC124D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29000"/>
            <a:ext cx="306546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70C0"/>
                </a:solidFill>
              </a:rPr>
              <a:t>The volumetric flow rates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across the six cell faces are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obtained from MODFLOW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output saved in the cell-by-cell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budget file.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3">
            <a:extLst>
              <a:ext uri="{FF2B5EF4-FFF2-40B4-BE49-F238E27FC236}">
                <a16:creationId xmlns:a16="http://schemas.microsoft.com/office/drawing/2014/main" id="{FCB45296-5781-1F46-8A67-453A4C1F7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85913"/>
            <a:ext cx="5614988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extBox 1">
            <a:extLst>
              <a:ext uri="{FF2B5EF4-FFF2-40B4-BE49-F238E27FC236}">
                <a16:creationId xmlns:a16="http://schemas.microsoft.com/office/drawing/2014/main" id="{10B7E7EB-0DA0-6243-99EC-BDFB90AE5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81000"/>
            <a:ext cx="69199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Particle Tracking Through a Grid Cell</a:t>
            </a:r>
          </a:p>
        </p:txBody>
      </p:sp>
      <p:sp>
        <p:nvSpPr>
          <p:cNvPr id="15363" name="TextBox 2">
            <a:extLst>
              <a:ext uri="{FF2B5EF4-FFF2-40B4-BE49-F238E27FC236}">
                <a16:creationId xmlns:a16="http://schemas.microsoft.com/office/drawing/2014/main" id="{845D7B96-4B9D-2C41-A05A-8CDE6AE09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329565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Velocity components at each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cell face are calculated from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the MODFLOW budget rates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by dividing them by the cell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face area and the porosity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Velocity components are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interpolated linearly within a 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cell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Particle paths are integrated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analytically within each cell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>
            <a:extLst>
              <a:ext uri="{FF2B5EF4-FFF2-40B4-BE49-F238E27FC236}">
                <a16:creationId xmlns:a16="http://schemas.microsoft.com/office/drawing/2014/main" id="{DAA63FBE-B3D2-844B-9639-1CDFB21DE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488238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extBox 4">
            <a:extLst>
              <a:ext uri="{FF2B5EF4-FFF2-40B4-BE49-F238E27FC236}">
                <a16:creationId xmlns:a16="http://schemas.microsoft.com/office/drawing/2014/main" id="{C4A861F7-0303-DC47-8529-75EB56C4A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57200"/>
            <a:ext cx="7237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MODPATH Moves Particles Cell to Cell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>
            <a:extLst>
              <a:ext uri="{FF2B5EF4-FFF2-40B4-BE49-F238E27FC236}">
                <a16:creationId xmlns:a16="http://schemas.microsoft.com/office/drawing/2014/main" id="{B3C53A14-C062-3748-B4B0-F2E372636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81200"/>
            <a:ext cx="5521325" cy="387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extBox 1">
            <a:extLst>
              <a:ext uri="{FF2B5EF4-FFF2-40B4-BE49-F238E27FC236}">
                <a16:creationId xmlns:a16="http://schemas.microsoft.com/office/drawing/2014/main" id="{031CA029-0D12-8949-AA34-09E223884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8" y="457200"/>
            <a:ext cx="6124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Specifying Boundary Face Flows</a:t>
            </a:r>
          </a:p>
        </p:txBody>
      </p:sp>
      <p:sp>
        <p:nvSpPr>
          <p:cNvPr id="17411" name="TextBox 2">
            <a:extLst>
              <a:ext uri="{FF2B5EF4-FFF2-40B4-BE49-F238E27FC236}">
                <a16:creationId xmlns:a16="http://schemas.microsoft.com/office/drawing/2014/main" id="{FA11283F-E381-4C42-A54F-8ADAAB931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371600"/>
            <a:ext cx="3413125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Flows from MODFLOW stress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packages often represent 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boundary conditions at cell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faces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To compute accurate velocities 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in MODPATH it is necessary to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specify which faces have stress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package boundary flows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0070C0"/>
                </a:solidFill>
              </a:rPr>
              <a:t>The variable IFACE is an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integer flag that indicates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which face to associate with </a:t>
            </a:r>
            <a:br>
              <a:rPr lang="en-US" altLang="en-US" sz="1800">
                <a:solidFill>
                  <a:srgbClr val="0070C0"/>
                </a:solidFill>
              </a:rPr>
            </a:br>
            <a:r>
              <a:rPr lang="en-US" altLang="en-US" sz="1800">
                <a:solidFill>
                  <a:srgbClr val="0070C0"/>
                </a:solidFill>
              </a:rPr>
              <a:t>a stress package boundary flow</a:t>
            </a:r>
          </a:p>
          <a:p>
            <a:pPr eaLnBrk="1" hangingPunct="1">
              <a:spcBef>
                <a:spcPct val="0"/>
              </a:spcBef>
            </a:pPr>
            <a:endParaRPr lang="en-US" altLang="en-US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4">
            <a:extLst>
              <a:ext uri="{FF2B5EF4-FFF2-40B4-BE49-F238E27FC236}">
                <a16:creationId xmlns:a16="http://schemas.microsoft.com/office/drawing/2014/main" id="{92E2A6FD-0DDD-F742-AE23-3272927BA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962150"/>
            <a:ext cx="775335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extBox 1">
            <a:extLst>
              <a:ext uri="{FF2B5EF4-FFF2-40B4-BE49-F238E27FC236}">
                <a16:creationId xmlns:a16="http://schemas.microsoft.com/office/drawing/2014/main" id="{E661C0CF-A337-4749-94B8-003F68159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613" y="685800"/>
            <a:ext cx="54387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Time Concepts in MODPATH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">
            <a:extLst>
              <a:ext uri="{FF2B5EF4-FFF2-40B4-BE49-F238E27FC236}">
                <a16:creationId xmlns:a16="http://schemas.microsoft.com/office/drawing/2014/main" id="{12FED4A6-A98C-A04F-A229-EC9D8B236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838200"/>
            <a:ext cx="177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FB31FA-C30B-2C4A-B628-8BF0FAE1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39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79</Words>
  <Application>Microsoft Macintosh PowerPoint</Application>
  <PresentationFormat>On-screen Show (4:3)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MODPATH</vt:lpstr>
      <vt:lpstr>Versions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Endpoints</vt:lpstr>
      <vt:lpstr>Pathlines</vt:lpstr>
      <vt:lpstr>Unstructured Grid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Pollock, David W.</dc:creator>
  <cp:lastModifiedBy>Langevin, Christian D</cp:lastModifiedBy>
  <cp:revision>51</cp:revision>
  <dcterms:created xsi:type="dcterms:W3CDTF">2006-08-16T00:00:00Z</dcterms:created>
  <dcterms:modified xsi:type="dcterms:W3CDTF">2018-08-22T18:05:21Z</dcterms:modified>
</cp:coreProperties>
</file>